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24"/>
  </p:notesMasterIdLst>
  <p:handoutMasterIdLst>
    <p:handoutMasterId r:id="rId25"/>
  </p:handoutMasterIdLst>
  <p:sldIdLst>
    <p:sldId id="337" r:id="rId2"/>
    <p:sldId id="340" r:id="rId3"/>
    <p:sldId id="358" r:id="rId4"/>
    <p:sldId id="361" r:id="rId5"/>
    <p:sldId id="363" r:id="rId6"/>
    <p:sldId id="369" r:id="rId7"/>
    <p:sldId id="370" r:id="rId8"/>
    <p:sldId id="373" r:id="rId9"/>
    <p:sldId id="366" r:id="rId10"/>
    <p:sldId id="368" r:id="rId11"/>
    <p:sldId id="367" r:id="rId12"/>
    <p:sldId id="342" r:id="rId13"/>
    <p:sldId id="351" r:id="rId14"/>
    <p:sldId id="339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</p:sldIdLst>
  <p:sldSz cx="9144000" cy="5143500" type="screen16x9"/>
  <p:notesSz cx="6858000" cy="9144000"/>
  <p:embeddedFontLst>
    <p:embeddedFont>
      <p:font typeface="한수원 한돋움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한수원 한돋움 Bold" panose="020B0600000101010101" pitchFamily="50" charset="-127"/>
      <p:bold r:id="rId29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914"/>
    <a:srgbClr val="90C323"/>
    <a:srgbClr val="5E97E1"/>
    <a:srgbClr val="90C320"/>
    <a:srgbClr val="00A0D2"/>
    <a:srgbClr val="C9E0FF"/>
    <a:srgbClr val="8CBEFF"/>
    <a:srgbClr val="B2B2B2"/>
    <a:srgbClr val="93C4ED"/>
    <a:srgbClr val="93B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66" autoAdjust="0"/>
    <p:restoredTop sz="94694" autoAdjust="0"/>
  </p:normalViewPr>
  <p:slideViewPr>
    <p:cSldViewPr>
      <p:cViewPr>
        <p:scale>
          <a:sx n="125" d="100"/>
          <a:sy n="125" d="100"/>
        </p:scale>
        <p:origin x="90" y="4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52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93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28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17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60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814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3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5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8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5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3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9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71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2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6" orient="horz" pos="278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  <p15:guide id="9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6863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7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407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4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pos="393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72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1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y0409/210103-Swift-Study/tree/main/210209_FC_SwiftMine/210510_17_1to9_App_NetflixSt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애플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뮤직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541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34723" y="1364957"/>
            <a:ext cx="4864610" cy="3048387"/>
            <a:chOff x="3706894" y="2463669"/>
            <a:chExt cx="4864610" cy="3048387"/>
          </a:xfrm>
        </p:grpSpPr>
        <p:grpSp>
          <p:nvGrpSpPr>
            <p:cNvPr id="4" name="그룹 3"/>
            <p:cNvGrpSpPr/>
            <p:nvPr/>
          </p:nvGrpSpPr>
          <p:grpSpPr>
            <a:xfrm>
              <a:off x="3706895" y="2463669"/>
              <a:ext cx="4864609" cy="3048387"/>
              <a:chOff x="3706895" y="2463669"/>
              <a:chExt cx="4864609" cy="3048387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/>
              <a:srcRect t="5450" r="12718" b="93834"/>
              <a:stretch/>
            </p:blipFill>
            <p:spPr>
              <a:xfrm>
                <a:off x="3706895" y="2463669"/>
                <a:ext cx="4864608" cy="99457"/>
              </a:xfrm>
              <a:prstGeom prst="rect">
                <a:avLst/>
              </a:prstGeom>
              <a:ln w="9525">
                <a:noFill/>
              </a:ln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/>
              <a:srcRect t="14420" r="12718" b="71523"/>
              <a:stretch/>
            </p:blipFill>
            <p:spPr>
              <a:xfrm>
                <a:off x="3706896" y="2563126"/>
                <a:ext cx="4864608" cy="1953741"/>
              </a:xfrm>
              <a:prstGeom prst="rect">
                <a:avLst/>
              </a:prstGeom>
              <a:ln w="9525">
                <a:noFill/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t="42421" r="11731" b="50300"/>
              <a:stretch/>
            </p:blipFill>
            <p:spPr>
              <a:xfrm>
                <a:off x="3707904" y="4511899"/>
                <a:ext cx="4863600" cy="1000157"/>
              </a:xfrm>
              <a:prstGeom prst="rect">
                <a:avLst/>
              </a:prstGeom>
              <a:ln w="9525">
                <a:noFill/>
              </a:ln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3706894" y="2463669"/>
              <a:ext cx="4864609" cy="304838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5616" y="5144191"/>
            <a:ext cx="5187997" cy="8553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sz="1400" b="1" dirty="0" smtClean="0"/>
              <a:t>각 셀 클릭 시 </a:t>
            </a:r>
            <a:r>
              <a:rPr lang="en-US" altLang="ko-KR" sz="1400" b="1" dirty="0" smtClean="0"/>
              <a:t>Player</a:t>
            </a:r>
            <a:r>
              <a:rPr lang="ko-KR" altLang="en-US" sz="1400" b="1" dirty="0"/>
              <a:t>뷰컨트롤러를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</a:rPr>
              <a:t>띄움 </a:t>
            </a:r>
            <a:endParaRPr lang="en-US" altLang="ko-KR" sz="1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PlayerViewController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형 변환 후 할당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선택한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indexPath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정보로 </a:t>
            </a:r>
            <a:r>
              <a:rPr lang="en-US" altLang="ko-KR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현재 아이템을 교체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2072" y="84355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플레이어화면 </a:t>
            </a:r>
            <a:r>
              <a:rPr lang="en-US" altLang="ko-KR" sz="1050" b="1" dirty="0"/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dirty="0"/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AVFoundation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AVPlayer</a:t>
            </a:r>
            <a:r>
              <a:rPr lang="en-US" altLang="ko-KR" sz="1050" b="1" dirty="0"/>
              <a:t> : </a:t>
            </a:r>
            <a:r>
              <a:rPr lang="ko-KR" altLang="en-US" sz="1050" b="1" dirty="0" err="1"/>
              <a:t>재생정지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슬라이더 구간</a:t>
            </a:r>
            <a:r>
              <a:rPr lang="en-US" altLang="ko-KR" sz="1050" b="1" dirty="0"/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42273" b="17521"/>
          <a:stretch/>
        </p:blipFill>
        <p:spPr>
          <a:xfrm>
            <a:off x="8748464" y="3490268"/>
            <a:ext cx="4863600" cy="4876352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5714141" y="1382067"/>
            <a:ext cx="1871188" cy="3708985"/>
            <a:chOff x="510062" y="1431067"/>
            <a:chExt cx="1871188" cy="3708985"/>
          </a:xfrm>
        </p:grpSpPr>
        <p:grpSp>
          <p:nvGrpSpPr>
            <p:cNvPr id="3" name="그룹 2"/>
            <p:cNvGrpSpPr/>
            <p:nvPr/>
          </p:nvGrpSpPr>
          <p:grpSpPr>
            <a:xfrm>
              <a:off x="516026" y="1431067"/>
              <a:ext cx="1859262" cy="3708985"/>
              <a:chOff x="311452" y="1431067"/>
              <a:chExt cx="1859262" cy="370898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099" y="1431067"/>
                <a:ext cx="1587966" cy="3436756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22000"/>
                  </a:prstClr>
                </a:outerShdw>
              </a:effectLst>
            </p:spPr>
          </p:pic>
          <p:sp>
            <p:nvSpPr>
              <p:cNvPr id="9" name="직사각형 8"/>
              <p:cNvSpPr/>
              <p:nvPr/>
            </p:nvSpPr>
            <p:spPr>
              <a:xfrm rot="10800000">
                <a:off x="311452" y="4083918"/>
                <a:ext cx="1859262" cy="105613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63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10" b="14342"/>
            <a:stretch/>
          </p:blipFill>
          <p:spPr>
            <a:xfrm>
              <a:off x="510062" y="3901138"/>
              <a:ext cx="1871188" cy="512206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" dist="50800" dir="6240000" algn="tl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3206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45658" y="3490268"/>
            <a:ext cx="5187997" cy="8553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sz="1400" b="1" dirty="0" smtClean="0"/>
              <a:t>각 셀 클릭 시 </a:t>
            </a:r>
            <a:r>
              <a:rPr lang="en-US" altLang="ko-KR" sz="1400" b="1" dirty="0" smtClean="0"/>
              <a:t>Player</a:t>
            </a:r>
            <a:r>
              <a:rPr lang="ko-KR" altLang="en-US" sz="1400" b="1" dirty="0"/>
              <a:t>뷰컨트롤러를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</a:rPr>
              <a:t>띄움 </a:t>
            </a:r>
            <a:endParaRPr lang="en-US" altLang="ko-KR" sz="1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PlayerViewController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형 변환 후 할당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82563" lvl="2" indent="-182563">
              <a:spcAft>
                <a:spcPts val="400"/>
              </a:spcAft>
              <a:buFont typeface="+mj-lt"/>
              <a:buAutoNum type="arabicPeriod"/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선택한 </a:t>
            </a:r>
            <a:r>
              <a:rPr lang="en-US" altLang="ko-KR" sz="1200" b="1" dirty="0" err="1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indexPath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정보로 </a:t>
            </a:r>
            <a:r>
              <a:rPr lang="en-US" altLang="ko-KR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playerVC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현재 아이템을 교체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7410" r="13536" b="516"/>
          <a:stretch/>
        </p:blipFill>
        <p:spPr>
          <a:xfrm>
            <a:off x="3067230" y="1758487"/>
            <a:ext cx="5686245" cy="1531516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 rot="10800000">
            <a:off x="219075" y="3149445"/>
            <a:ext cx="1859262" cy="18577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6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16026" y="1431067"/>
            <a:ext cx="1859262" cy="3708985"/>
            <a:chOff x="311452" y="1431067"/>
            <a:chExt cx="1859262" cy="370898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99" y="1431067"/>
              <a:ext cx="1587966" cy="3436756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 rot="10800000">
              <a:off x="311452" y="4083918"/>
              <a:ext cx="1859262" cy="105613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3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812360" y="372387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플레이어화면 </a:t>
            </a:r>
            <a:r>
              <a:rPr lang="en-US" altLang="ko-KR" sz="1050" b="1" dirty="0"/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dirty="0"/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AVFoundation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b="1" dirty="0"/>
              <a:t>- </a:t>
            </a:r>
            <a:r>
              <a:rPr lang="en-US" altLang="ko-KR" sz="1050" b="1" dirty="0" err="1"/>
              <a:t>AVPlayer</a:t>
            </a:r>
            <a:r>
              <a:rPr lang="en-US" altLang="ko-KR" sz="1050" b="1" dirty="0"/>
              <a:t> : </a:t>
            </a:r>
            <a:r>
              <a:rPr lang="ko-KR" altLang="en-US" sz="1050" b="1" dirty="0" err="1"/>
              <a:t>재생정지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슬라이더 구간</a:t>
            </a:r>
            <a:r>
              <a:rPr lang="en-US" altLang="ko-KR" sz="1050" b="1" dirty="0"/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-7545889"/>
            <a:ext cx="9194078" cy="2292761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9264" y="-7545889"/>
            <a:ext cx="9194078" cy="22927618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38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r="84250"/>
          <a:stretch/>
        </p:blipFill>
        <p:spPr>
          <a:xfrm>
            <a:off x="-4006587" y="-1676722"/>
            <a:ext cx="2880320" cy="1028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155010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67410" r="13536" b="516"/>
          <a:stretch/>
        </p:blipFill>
        <p:spPr>
          <a:xfrm>
            <a:off x="333001" y="1275606"/>
            <a:ext cx="5524648" cy="1487992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2051720" y="4299942"/>
            <a:ext cx="50405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을 </a:t>
            </a:r>
            <a:r>
              <a:rPr lang="en-US" altLang="ko-KR" sz="1300" b="1" dirty="0" err="1"/>
              <a:t>TrackCollectionViewcell</a:t>
            </a:r>
            <a:r>
              <a:rPr lang="en-US" altLang="ko-KR" sz="1300" b="1" dirty="0"/>
              <a:t> </a:t>
            </a:r>
            <a:r>
              <a:rPr lang="ko-KR" altLang="en-US" sz="1300" b="1" dirty="0" smtClean="0"/>
              <a:t>형식의 </a:t>
            </a:r>
            <a:r>
              <a:rPr lang="ko-KR" altLang="en-US" sz="1300" b="1" dirty="0" err="1" smtClean="0"/>
              <a:t>재사용셀로</a:t>
            </a:r>
            <a:r>
              <a:rPr lang="ko-KR" altLang="en-US" sz="1300" b="1" dirty="0" smtClean="0"/>
              <a:t> 정의</a:t>
            </a:r>
            <a:endParaRPr lang="en-US" altLang="ko-KR" sz="1300" b="1" dirty="0" smtClean="0"/>
          </a:p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의 </a:t>
            </a:r>
            <a:r>
              <a:rPr lang="en-US" altLang="ko-KR" sz="1300" b="1" dirty="0" smtClean="0"/>
              <a:t>UI</a:t>
            </a:r>
            <a:r>
              <a:rPr lang="ko-KR" altLang="en-US" sz="1300" b="1" dirty="0" smtClean="0"/>
              <a:t>를 </a:t>
            </a:r>
            <a:r>
              <a:rPr lang="ko-KR" altLang="en-US" sz="1300" b="1" dirty="0" err="1" smtClean="0"/>
              <a:t>트랙정보로</a:t>
            </a:r>
            <a:r>
              <a:rPr lang="ko-KR" altLang="en-US" sz="1300" b="1" dirty="0" smtClean="0"/>
              <a:t> 업데이트</a:t>
            </a:r>
            <a:endParaRPr lang="en-US" altLang="ko-KR" sz="1300" b="1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-2393706" y="673120"/>
            <a:ext cx="2026043" cy="4384225"/>
          </a:xfrm>
          <a:prstGeom prst="roundRect">
            <a:avLst>
              <a:gd name="adj" fmla="val 4196"/>
            </a:avLst>
          </a:prstGeom>
          <a:blipFill dpi="0" rotWithShape="1">
            <a:blip r:embed="rId5"/>
            <a:srcRect/>
            <a:stretch>
              <a:fillRect l="8" r="8"/>
            </a:stretch>
          </a:blipFill>
          <a:ln>
            <a:noFill/>
          </a:ln>
          <a:effectLst>
            <a:outerShdw blurRad="228600" dist="50800" dir="624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999048" y="483518"/>
            <a:ext cx="2514773" cy="3830244"/>
            <a:chOff x="6576059" y="1325219"/>
            <a:chExt cx="2169911" cy="3304986"/>
          </a:xfrm>
        </p:grpSpPr>
        <p:grpSp>
          <p:nvGrpSpPr>
            <p:cNvPr id="29" name="그룹 28"/>
            <p:cNvGrpSpPr/>
            <p:nvPr/>
          </p:nvGrpSpPr>
          <p:grpSpPr>
            <a:xfrm>
              <a:off x="6576059" y="1325219"/>
              <a:ext cx="1588271" cy="3190746"/>
              <a:chOff x="6675119" y="1325219"/>
              <a:chExt cx="1588271" cy="3190746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6736990" y="1325219"/>
                <a:ext cx="1526400" cy="3063600"/>
              </a:xfrm>
              <a:prstGeom prst="rect">
                <a:avLst/>
              </a:prstGeom>
              <a:blipFill dpi="0" rotWithShape="1">
                <a:blip r:embed="rId6">
                  <a:alphaModFix amt="48000"/>
                </a:blip>
                <a:srcRect/>
                <a:stretch>
                  <a:fillRect l="8" r="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10800000">
                <a:off x="6675119" y="2958502"/>
                <a:ext cx="1558701" cy="1557463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866" y="1779662"/>
              <a:ext cx="1317104" cy="2850543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1" name="직사각형 3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39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4250"/>
          <a:stretch/>
        </p:blipFill>
        <p:spPr>
          <a:xfrm>
            <a:off x="611560" y="-956642"/>
            <a:ext cx="288032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91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48431" y="3851079"/>
            <a:ext cx="2517159" cy="376856"/>
            <a:chOff x="4985407" y="3631662"/>
            <a:chExt cx="2517159" cy="37685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708435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Presenter Ye Jin-</a:t>
              </a:r>
              <a:r>
                <a:rPr lang="en-US" altLang="ko-KR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hee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48431" y="1491631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25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URLsession</a:t>
              </a:r>
              <a:r>
                <a:rPr lang="en-US" altLang="ko-KR" sz="2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+ Firebase</a:t>
              </a:r>
              <a:endParaRPr lang="ko-KR" altLang="en-US" sz="2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 err="1" smtClean="0">
                  <a:ln w="6350">
                    <a:noFill/>
                    <a:prstDash val="solid"/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넷플릭스</a:t>
              </a: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 스타일</a:t>
              </a:r>
              <a: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영상 앱 제작</a:t>
              </a:r>
              <a:endParaRPr lang="en-US" altLang="ko-KR" sz="4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22"/>
          <a:stretch/>
        </p:blipFill>
        <p:spPr>
          <a:xfrm>
            <a:off x="0" y="411510"/>
            <a:ext cx="3275856" cy="4136462"/>
          </a:xfrm>
          <a:prstGeom prst="rect">
            <a:avLst/>
          </a:prstGeom>
          <a:effectLst>
            <a:innerShdw blurRad="139700" dist="114300" dir="13500000">
              <a:prstClr val="black">
                <a:alpha val="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91493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4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URLsession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을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이용한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데이터 </a:t>
                </a: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검색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, 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뷰에 결과 업데이트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85493" y="2740528"/>
            <a:ext cx="4853845" cy="724542"/>
            <a:chOff x="738051" y="2679627"/>
            <a:chExt cx="4853845" cy="7245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51" y="2679627"/>
              <a:ext cx="724542" cy="72454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23951" y="2755261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Firebase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통해 검색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이력을 서버와 연동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05088" y="3864017"/>
            <a:ext cx="4834250" cy="685352"/>
            <a:chOff x="757646" y="3777246"/>
            <a:chExt cx="4834250" cy="685352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6" y="3777246"/>
              <a:ext cx="685352" cy="685352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플레이어뷰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구성하여 검색결과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클릭시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가로화면으로 영상 자동재생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684303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96180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1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5348" y="1737270"/>
            <a:ext cx="1882396" cy="2852063"/>
            <a:chOff x="455999" y="1737270"/>
            <a:chExt cx="1802739" cy="2852063"/>
          </a:xfrm>
        </p:grpSpPr>
        <p:sp>
          <p:nvSpPr>
            <p:cNvPr id="11" name="TextBox 10"/>
            <p:cNvSpPr txBox="1"/>
            <p:nvPr/>
          </p:nvSpPr>
          <p:spPr>
            <a:xfrm>
              <a:off x="674190" y="1737270"/>
              <a:ext cx="1584548" cy="285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300" b="1" dirty="0" err="1" smtClean="0"/>
                <a:t>재생버튼</a:t>
              </a:r>
              <a:r>
                <a:rPr lang="ko-KR" altLang="en-US" sz="1300" b="1" dirty="0" smtClean="0"/>
                <a:t> </a:t>
              </a:r>
              <a:r>
                <a:rPr lang="ko-KR" altLang="en-US" sz="1300" b="1" dirty="0" err="1" smtClean="0"/>
                <a:t>클릭시</a:t>
              </a:r>
              <a:r>
                <a:rPr lang="ko-KR" altLang="en-US" sz="1300" b="1" dirty="0" smtClean="0"/>
                <a:t> 동작</a:t>
              </a:r>
              <a:endParaRPr lang="en-US" altLang="ko-KR" sz="1300" b="1" dirty="0" smtClean="0"/>
            </a:p>
            <a:p>
              <a:pPr marL="182563" indent="-182563">
                <a:buFont typeface="+mj-lt"/>
                <a:buAutoNum type="arabicPeriod"/>
              </a:pPr>
              <a:r>
                <a:rPr lang="ko-KR" altLang="en-US" dirty="0"/>
                <a:t>영화제목으로 검색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결과</a:t>
              </a:r>
              <a:r>
                <a:rPr lang="en-US" altLang="ko-KR" dirty="0"/>
                <a:t>(movies)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</a:t>
              </a:r>
              <a:br>
                <a:rPr lang="en-US" altLang="ko-KR" dirty="0"/>
              </a:br>
              <a:r>
                <a:rPr lang="ko-KR" altLang="en-US" dirty="0"/>
                <a:t>상수에 할당</a:t>
              </a:r>
              <a:endParaRPr lang="en-US" altLang="ko-KR" dirty="0"/>
            </a:p>
            <a:p>
              <a:pPr marL="182563" indent="-182563"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dirty="0"/>
                <a:t>뷰 컨트롤러의 </a:t>
              </a:r>
              <a:r>
                <a:rPr lang="en-US" altLang="ko-KR" dirty="0"/>
                <a:t>preview </a:t>
              </a:r>
              <a:r>
                <a:rPr lang="en-US" altLang="ko-KR" dirty="0" err="1"/>
                <a:t>url</a:t>
              </a:r>
              <a:r>
                <a:rPr lang="ko-KR" altLang="en-US" dirty="0"/>
                <a:t>를 </a:t>
              </a:r>
              <a:r>
                <a:rPr lang="en-US" altLang="ko-KR" dirty="0"/>
                <a:t>interstellar preview URL</a:t>
              </a:r>
              <a:r>
                <a:rPr lang="ko-KR" altLang="en-US" dirty="0"/>
                <a:t>로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교체 </a:t>
              </a:r>
              <a:r>
                <a:rPr lang="ko-KR" altLang="en-US" dirty="0"/>
                <a:t>및 재생</a:t>
              </a:r>
              <a:endParaRPr lang="en-US" altLang="ko-KR" dirty="0"/>
            </a:p>
            <a:p>
              <a:pPr marL="0" indent="0">
                <a:buNone/>
              </a:pPr>
              <a:r>
                <a:rPr lang="ko-KR" altLang="en-US" sz="1300" b="1" dirty="0" smtClean="0"/>
                <a:t>재생 시 모드가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가로</a:t>
              </a:r>
              <a:r>
                <a:rPr lang="en-US" altLang="ko-KR" sz="1300" b="1" dirty="0" smtClean="0"/>
                <a:t>, </a:t>
              </a:r>
              <a:r>
                <a:rPr lang="ko-KR" altLang="en-US" sz="1300" b="1" dirty="0" smtClean="0"/>
                <a:t>우측만 </a:t>
              </a:r>
              <a:r>
                <a:rPr lang="en-US" altLang="ko-KR" sz="1300" b="1" dirty="0" smtClean="0"/>
                <a:t/>
              </a:r>
              <a:br>
                <a:rPr lang="en-US" altLang="ko-KR" sz="1300" b="1" dirty="0" smtClean="0"/>
              </a:br>
              <a:r>
                <a:rPr lang="ko-KR" altLang="en-US" sz="1300" b="1" dirty="0" smtClean="0"/>
                <a:t>되도록 </a:t>
              </a:r>
              <a:r>
                <a:rPr lang="ko-KR" altLang="en-US" sz="1300" b="1" dirty="0"/>
                <a:t>설정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455999" y="391918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49627" y="1156506"/>
            <a:ext cx="6194480" cy="3996519"/>
            <a:chOff x="2549627" y="1146981"/>
            <a:chExt cx="6194480" cy="399651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9627" y="1275607"/>
              <a:ext cx="6014315" cy="3676729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767537" y="1463602"/>
              <a:ext cx="5796406" cy="23474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7537" y="4414520"/>
              <a:ext cx="5796406" cy="35872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10068" y="1146981"/>
              <a:ext cx="2166144" cy="399651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6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76" y="1461305"/>
              <a:ext cx="1540631" cy="3334311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한쪽 모서리가 잘린 사각형 5"/>
            <p:cNvSpPr/>
            <p:nvPr/>
          </p:nvSpPr>
          <p:spPr>
            <a:xfrm>
              <a:off x="6197398" y="3123859"/>
              <a:ext cx="2028152" cy="1283433"/>
            </a:xfrm>
            <a:custGeom>
              <a:avLst/>
              <a:gdLst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0 h 1296144"/>
                <a:gd name="connsiteX1" fmla="*/ 1728188 w 1944216"/>
                <a:gd name="connsiteY1" fmla="*/ 0 h 1296144"/>
                <a:gd name="connsiteX2" fmla="*/ 1944216 w 1944216"/>
                <a:gd name="connsiteY2" fmla="*/ 216028 h 1296144"/>
                <a:gd name="connsiteX3" fmla="*/ 1944216 w 1944216"/>
                <a:gd name="connsiteY3" fmla="*/ 1296144 h 1296144"/>
                <a:gd name="connsiteX4" fmla="*/ 0 w 1944216"/>
                <a:gd name="connsiteY4" fmla="*/ 1296144 h 1296144"/>
                <a:gd name="connsiteX5" fmla="*/ 0 w 1944216"/>
                <a:gd name="connsiteY5" fmla="*/ 0 h 1296144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44216 w 1944216"/>
                <a:gd name="connsiteY2" fmla="*/ 697291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44216 w 1944216"/>
                <a:gd name="connsiteY3" fmla="*/ 1777407 h 1777407"/>
                <a:gd name="connsiteX4" fmla="*/ 0 w 1944216"/>
                <a:gd name="connsiteY4" fmla="*/ 1777407 h 1777407"/>
                <a:gd name="connsiteX5" fmla="*/ 0 w 1944216"/>
                <a:gd name="connsiteY5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05171 w 1944216"/>
                <a:gd name="connsiteY3" fmla="*/ 398375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902965 w 1944216"/>
                <a:gd name="connsiteY2" fmla="*/ 9772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25796 w 1944216"/>
                <a:gd name="connsiteY3" fmla="*/ 535879 h 1777407"/>
                <a:gd name="connsiteX4" fmla="*/ 1944216 w 1944216"/>
                <a:gd name="connsiteY4" fmla="*/ 1777407 h 1777407"/>
                <a:gd name="connsiteX5" fmla="*/ 0 w 1944216"/>
                <a:gd name="connsiteY5" fmla="*/ 1777407 h 1777407"/>
                <a:gd name="connsiteX6" fmla="*/ 0 w 1944216"/>
                <a:gd name="connsiteY6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457335 w 1944216"/>
                <a:gd name="connsiteY3" fmla="*/ 280798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888341 w 1944216"/>
                <a:gd name="connsiteY3" fmla="*/ 156973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1073 w 1944216"/>
                <a:gd name="connsiteY2" fmla="*/ 154151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81263 h 1777407"/>
                <a:gd name="connsiteX1" fmla="*/ 1288176 w 1944216"/>
                <a:gd name="connsiteY1" fmla="*/ 0 h 1777407"/>
                <a:gd name="connsiteX2" fmla="*/ 1293455 w 1944216"/>
                <a:gd name="connsiteY2" fmla="*/ 168439 h 1777407"/>
                <a:gd name="connsiteX3" fmla="*/ 1909772 w 1944216"/>
                <a:gd name="connsiteY3" fmla="*/ 173641 h 1777407"/>
                <a:gd name="connsiteX4" fmla="*/ 1925796 w 1944216"/>
                <a:gd name="connsiteY4" fmla="*/ 535879 h 1777407"/>
                <a:gd name="connsiteX5" fmla="*/ 1944216 w 1944216"/>
                <a:gd name="connsiteY5" fmla="*/ 1777407 h 1777407"/>
                <a:gd name="connsiteX6" fmla="*/ 0 w 1944216"/>
                <a:gd name="connsiteY6" fmla="*/ 1777407 h 1777407"/>
                <a:gd name="connsiteX7" fmla="*/ 0 w 1944216"/>
                <a:gd name="connsiteY7" fmla="*/ 481263 h 1777407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6108"/>
                <a:gd name="connsiteY0" fmla="*/ 464594 h 1760738"/>
                <a:gd name="connsiteX1" fmla="*/ 1292938 w 1946108"/>
                <a:gd name="connsiteY1" fmla="*/ 0 h 1760738"/>
                <a:gd name="connsiteX2" fmla="*/ 1293455 w 1946108"/>
                <a:gd name="connsiteY2" fmla="*/ 151770 h 1760738"/>
                <a:gd name="connsiteX3" fmla="*/ 1909772 w 1946108"/>
                <a:gd name="connsiteY3" fmla="*/ 156972 h 1760738"/>
                <a:gd name="connsiteX4" fmla="*/ 1925796 w 1946108"/>
                <a:gd name="connsiteY4" fmla="*/ 519210 h 1760738"/>
                <a:gd name="connsiteX5" fmla="*/ 1944216 w 1946108"/>
                <a:gd name="connsiteY5" fmla="*/ 1760738 h 1760738"/>
                <a:gd name="connsiteX6" fmla="*/ 0 w 1946108"/>
                <a:gd name="connsiteY6" fmla="*/ 1760738 h 1760738"/>
                <a:gd name="connsiteX7" fmla="*/ 0 w 1946108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9772 w 1944216"/>
                <a:gd name="connsiteY3" fmla="*/ 156972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1944216"/>
                <a:gd name="connsiteY0" fmla="*/ 464594 h 1760738"/>
                <a:gd name="connsiteX1" fmla="*/ 1292938 w 1944216"/>
                <a:gd name="connsiteY1" fmla="*/ 0 h 1760738"/>
                <a:gd name="connsiteX2" fmla="*/ 1293455 w 1944216"/>
                <a:gd name="connsiteY2" fmla="*/ 151770 h 1760738"/>
                <a:gd name="connsiteX3" fmla="*/ 1905009 w 1944216"/>
                <a:gd name="connsiteY3" fmla="*/ 149828 h 1760738"/>
                <a:gd name="connsiteX4" fmla="*/ 1925796 w 1944216"/>
                <a:gd name="connsiteY4" fmla="*/ 519210 h 1760738"/>
                <a:gd name="connsiteX5" fmla="*/ 1944216 w 1944216"/>
                <a:gd name="connsiteY5" fmla="*/ 1760738 h 1760738"/>
                <a:gd name="connsiteX6" fmla="*/ 0 w 1944216"/>
                <a:gd name="connsiteY6" fmla="*/ 1760738 h 1760738"/>
                <a:gd name="connsiteX7" fmla="*/ 0 w 1944216"/>
                <a:gd name="connsiteY7" fmla="*/ 464594 h 1760738"/>
                <a:gd name="connsiteX0" fmla="*/ 0 w 2776066"/>
                <a:gd name="connsiteY0" fmla="*/ 509044 h 1760738"/>
                <a:gd name="connsiteX1" fmla="*/ 2124788 w 2776066"/>
                <a:gd name="connsiteY1" fmla="*/ 0 h 1760738"/>
                <a:gd name="connsiteX2" fmla="*/ 2125305 w 2776066"/>
                <a:gd name="connsiteY2" fmla="*/ 151770 h 1760738"/>
                <a:gd name="connsiteX3" fmla="*/ 2736859 w 2776066"/>
                <a:gd name="connsiteY3" fmla="*/ 149828 h 1760738"/>
                <a:gd name="connsiteX4" fmla="*/ 2757646 w 2776066"/>
                <a:gd name="connsiteY4" fmla="*/ 519210 h 1760738"/>
                <a:gd name="connsiteX5" fmla="*/ 2776066 w 2776066"/>
                <a:gd name="connsiteY5" fmla="*/ 1760738 h 1760738"/>
                <a:gd name="connsiteX6" fmla="*/ 831850 w 2776066"/>
                <a:gd name="connsiteY6" fmla="*/ 1760738 h 1760738"/>
                <a:gd name="connsiteX7" fmla="*/ 0 w 2776066"/>
                <a:gd name="connsiteY7" fmla="*/ 509044 h 1760738"/>
                <a:gd name="connsiteX0" fmla="*/ 6350 w 2782416"/>
                <a:gd name="connsiteY0" fmla="*/ 509044 h 1760738"/>
                <a:gd name="connsiteX1" fmla="*/ 2131138 w 2782416"/>
                <a:gd name="connsiteY1" fmla="*/ 0 h 1760738"/>
                <a:gd name="connsiteX2" fmla="*/ 2131655 w 2782416"/>
                <a:gd name="connsiteY2" fmla="*/ 151770 h 1760738"/>
                <a:gd name="connsiteX3" fmla="*/ 2743209 w 2782416"/>
                <a:gd name="connsiteY3" fmla="*/ 149828 h 1760738"/>
                <a:gd name="connsiteX4" fmla="*/ 2763996 w 2782416"/>
                <a:gd name="connsiteY4" fmla="*/ 519210 h 1760738"/>
                <a:gd name="connsiteX5" fmla="*/ 2782416 w 2782416"/>
                <a:gd name="connsiteY5" fmla="*/ 1760738 h 1760738"/>
                <a:gd name="connsiteX6" fmla="*/ 0 w 2782416"/>
                <a:gd name="connsiteY6" fmla="*/ 1741688 h 1760738"/>
                <a:gd name="connsiteX7" fmla="*/ 6350 w 2782416"/>
                <a:gd name="connsiteY7" fmla="*/ 509044 h 176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2416" h="1760738">
                  <a:moveTo>
                    <a:pt x="6350" y="509044"/>
                  </a:moveTo>
                  <a:lnTo>
                    <a:pt x="2131138" y="0"/>
                  </a:lnTo>
                  <a:cubicBezTo>
                    <a:pt x="2132104" y="51384"/>
                    <a:pt x="2130689" y="100386"/>
                    <a:pt x="2131655" y="151770"/>
                  </a:cubicBezTo>
                  <a:cubicBezTo>
                    <a:pt x="2236048" y="158089"/>
                    <a:pt x="2742198" y="152882"/>
                    <a:pt x="2743209" y="149828"/>
                  </a:cubicBezTo>
                  <a:cubicBezTo>
                    <a:pt x="2744220" y="146774"/>
                    <a:pt x="2759844" y="495993"/>
                    <a:pt x="2763996" y="519210"/>
                  </a:cubicBezTo>
                  <a:cubicBezTo>
                    <a:pt x="2770530" y="787695"/>
                    <a:pt x="2776276" y="1346895"/>
                    <a:pt x="2782416" y="1760738"/>
                  </a:cubicBezTo>
                  <a:lnTo>
                    <a:pt x="0" y="1741688"/>
                  </a:lnTo>
                  <a:cubicBezTo>
                    <a:pt x="2117" y="1330807"/>
                    <a:pt x="4233" y="919925"/>
                    <a:pt x="6350" y="50904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52000"/>
                  </a:schemeClr>
                </a:gs>
                <a:gs pos="100000">
                  <a:schemeClr val="bg1">
                    <a:lumMod val="85000"/>
                    <a:alpha val="69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1" y="3491551"/>
              <a:ext cx="2044746" cy="944782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타원 22"/>
            <p:cNvSpPr/>
            <p:nvPr/>
          </p:nvSpPr>
          <p:spPr>
            <a:xfrm>
              <a:off x="2766516" y="4305297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66516" y="1353114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46838" y="3123859"/>
              <a:ext cx="449556" cy="1144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19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1021113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검색화면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58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85348" y="1737270"/>
            <a:ext cx="2139161" cy="2233945"/>
            <a:chOff x="455999" y="1737270"/>
            <a:chExt cx="2048638" cy="2233945"/>
          </a:xfrm>
        </p:grpSpPr>
        <p:sp>
          <p:nvSpPr>
            <p:cNvPr id="23" name="TextBox 22"/>
            <p:cNvSpPr txBox="1"/>
            <p:nvPr/>
          </p:nvSpPr>
          <p:spPr>
            <a:xfrm>
              <a:off x="674189" y="1737270"/>
              <a:ext cx="1830448" cy="2233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err="1"/>
                <a:t>콜렉션</a:t>
              </a:r>
              <a:r>
                <a:rPr lang="ko-KR" altLang="en-US" sz="1300" b="1" dirty="0"/>
                <a:t> </a:t>
              </a:r>
              <a:r>
                <a:rPr lang="ko-KR" altLang="en-US" sz="1300" b="1" dirty="0" err="1"/>
                <a:t>뷰</a:t>
              </a:r>
              <a:r>
                <a:rPr lang="ko-KR" altLang="en-US" sz="1300" b="1" dirty="0"/>
                <a:t> 셀 크기정의</a:t>
              </a:r>
              <a:endParaRPr lang="en-US" altLang="ko-KR" sz="1300" b="1" dirty="0"/>
            </a:p>
            <a:p>
              <a:pPr marL="182563" indent="-182563">
                <a:spcAft>
                  <a:spcPts val="350"/>
                </a:spcAft>
                <a:buFont typeface="+mj-lt"/>
                <a:buAutoNum type="arabicPeriod"/>
              </a:pPr>
              <a:r>
                <a:rPr lang="en-US" altLang="ko-KR" dirty="0"/>
                <a:t>N</a:t>
              </a:r>
              <a:r>
                <a:rPr lang="ko-KR" altLang="en-US" dirty="0"/>
                <a:t>행 </a:t>
              </a:r>
              <a:r>
                <a:rPr lang="en-US" altLang="ko-KR" dirty="0"/>
                <a:t>3</a:t>
              </a:r>
              <a:r>
                <a:rPr lang="ko-KR" altLang="en-US" dirty="0" smtClean="0"/>
                <a:t>열</a:t>
              </a:r>
              <a:endParaRPr lang="en-US" altLang="ko-KR" dirty="0" smtClean="0"/>
            </a:p>
            <a:p>
              <a:pPr marL="182563" indent="-182563">
                <a:spcAft>
                  <a:spcPts val="0"/>
                </a:spcAft>
                <a:buFont typeface="+mj-lt"/>
                <a:buAutoNum type="arabicPeriod"/>
              </a:pPr>
              <a:r>
                <a:rPr lang="ko-KR" altLang="en-US" dirty="0"/>
                <a:t>높이 비율 </a:t>
              </a:r>
              <a:r>
                <a:rPr lang="en-US" altLang="ko-KR" dirty="0"/>
                <a:t>: </a:t>
              </a:r>
              <a:r>
                <a:rPr lang="en-US" altLang="ko-KR" dirty="0" smtClean="0"/>
                <a:t>7:10</a:t>
              </a:r>
              <a:br>
                <a:rPr lang="en-US" altLang="ko-KR" dirty="0" smtClean="0"/>
              </a:br>
              <a:endParaRPr lang="en-US" altLang="ko-KR" dirty="0" smtClean="0"/>
            </a:p>
            <a:p>
              <a:pPr marL="182563" indent="-182563">
                <a:spcAft>
                  <a:spcPts val="400"/>
                </a:spcAft>
                <a:buNone/>
              </a:pPr>
              <a:r>
                <a:rPr lang="ko-KR" altLang="en-US" sz="1300" b="1" dirty="0" smtClean="0"/>
                <a:t>검</a:t>
              </a:r>
              <a:r>
                <a:rPr lang="ko-KR" altLang="en-US" sz="1300" b="1" dirty="0"/>
                <a:t>색결</a:t>
              </a:r>
              <a:r>
                <a:rPr lang="ko-KR" altLang="en-US" sz="1300" b="1" dirty="0" smtClean="0"/>
                <a:t>과</a:t>
              </a:r>
              <a:endParaRPr lang="en-US" altLang="ko-KR" sz="1300" b="1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ko-KR" altLang="en-US" dirty="0"/>
                <a:t>검색결과를 </a:t>
              </a:r>
              <a:r>
                <a:rPr lang="en-US" altLang="ko-KR" dirty="0"/>
                <a:t>movies</a:t>
              </a:r>
              <a:br>
                <a:rPr lang="en-US" altLang="ko-KR" dirty="0"/>
              </a:br>
              <a:r>
                <a:rPr lang="ko-KR" altLang="en-US" dirty="0"/>
                <a:t>오브젝트로 설정</a:t>
              </a:r>
              <a:endParaRPr lang="en-US" altLang="ko-KR" dirty="0"/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 err="1"/>
                <a:t>Collectionview</a:t>
              </a: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ko-KR" altLang="en-US" dirty="0"/>
                <a:t>데이터를 </a:t>
              </a:r>
              <a:r>
                <a:rPr lang="en-US" altLang="ko-KR" dirty="0"/>
                <a:t>reload</a:t>
              </a:r>
            </a:p>
            <a:p>
              <a:pPr marL="182563" indent="-182563">
                <a:spcAft>
                  <a:spcPts val="300"/>
                </a:spcAft>
                <a:buFont typeface="+mj-lt"/>
                <a:buAutoNum type="arabicPeriod"/>
              </a:pPr>
              <a:r>
                <a:rPr lang="en-US" altLang="ko-KR" dirty="0"/>
                <a:t>Firebase </a:t>
              </a:r>
              <a:r>
                <a:rPr lang="ko-KR" altLang="en-US" dirty="0"/>
                <a:t>서버에 </a:t>
              </a:r>
              <a:r>
                <a:rPr lang="ko-KR" altLang="en-US" dirty="0" err="1"/>
                <a:t>검색어</a:t>
              </a:r>
              <a:r>
                <a:rPr lang="en-US" altLang="ko-KR" dirty="0"/>
                <a:t>,</a:t>
              </a:r>
              <a:r>
                <a:rPr lang="ko-KR" altLang="en-US" dirty="0"/>
                <a:t>검색시간을 기록</a:t>
              </a:r>
              <a:endParaRPr lang="en-US" altLang="ko-KR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455999" y="1771355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55999" y="2586608"/>
              <a:ext cx="216024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80360" y="501355"/>
            <a:ext cx="6263640" cy="4587756"/>
            <a:chOff x="2880360" y="501355"/>
            <a:chExt cx="6263640" cy="458775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80360" y="501355"/>
              <a:ext cx="4498340" cy="4185308"/>
              <a:chOff x="2880360" y="501355"/>
              <a:chExt cx="4498340" cy="418530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51"/>
              <a:stretch/>
            </p:blipFill>
            <p:spPr bwMode="auto">
              <a:xfrm>
                <a:off x="2880360" y="510803"/>
                <a:ext cx="4497723" cy="4175860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094633" y="515790"/>
                <a:ext cx="4284067" cy="140191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094633" y="2008039"/>
                <a:ext cx="4284067" cy="26786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988848" y="501355"/>
                <a:ext cx="225569" cy="21602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981848" y="2008039"/>
                <a:ext cx="225569" cy="21602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227146" y="1451053"/>
              <a:ext cx="1916854" cy="3638058"/>
              <a:chOff x="7290456" y="1581025"/>
              <a:chExt cx="1853544" cy="351790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10"/>
              <a:stretch/>
            </p:blipFill>
            <p:spPr bwMode="auto">
              <a:xfrm>
                <a:off x="7290456" y="1581025"/>
                <a:ext cx="1853544" cy="3517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7324623" y="1976338"/>
                <a:ext cx="1375572" cy="244735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7335635" y="1988075"/>
                <a:ext cx="415307" cy="5944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4" t="35497" r="30657" b="49213"/>
          <a:stretch/>
        </p:blipFill>
        <p:spPr bwMode="auto">
          <a:xfrm>
            <a:off x="698020" y="4003040"/>
            <a:ext cx="1785748" cy="68362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6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294762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URLsession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+ Firebase </a:t>
            </a: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넷플릭스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스타일 영상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동작설명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</a:t>
              </a:r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847182" y="3997822"/>
            <a:ext cx="2397227" cy="518144"/>
            <a:chOff x="5847181" y="3295744"/>
            <a:chExt cx="239722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847181" y="3295744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논의 및 고찰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0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3000" y="1275607"/>
            <a:ext cx="4383016" cy="268897"/>
          </a:xfrm>
          <a:prstGeom prst="rect">
            <a:avLst/>
          </a:prstGeom>
          <a:gradFill>
            <a:gsLst>
              <a:gs pos="7000">
                <a:srgbClr val="C9E0FF">
                  <a:alpha val="53000"/>
                </a:srgbClr>
              </a:gs>
              <a:gs pos="87000">
                <a:srgbClr val="C9E0FF">
                  <a:alpha val="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71214" y="1146981"/>
            <a:ext cx="2627899" cy="461663"/>
          </a:xfrm>
          <a:prstGeom prst="rect">
            <a:avLst/>
          </a:prstGeom>
          <a:noFill/>
        </p:spPr>
        <p:txBody>
          <a:bodyPr wrap="none" lIns="0" tIns="45719" rIns="0" bIns="45719" rtlCol="0" anchor="ctr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3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Nested </a:t>
            </a:r>
            <a:r>
              <a:rPr lang="en-US" altLang="ko-KR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ScrollView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구현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5496" y="1737270"/>
            <a:ext cx="2242436" cy="13439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>
              <a:buNone/>
            </a:pPr>
            <a:r>
              <a:rPr lang="ko-KR" altLang="en-US" sz="1300" b="1" dirty="0"/>
              <a:t>각 </a:t>
            </a:r>
            <a:r>
              <a:rPr lang="ko-KR" altLang="en-US" sz="1300" b="1" dirty="0" err="1"/>
              <a:t>뷰컨트롤러</a:t>
            </a:r>
            <a:r>
              <a:rPr lang="ko-KR" altLang="en-US" sz="1300" b="1" dirty="0"/>
              <a:t> 연결</a:t>
            </a:r>
            <a:endParaRPr lang="en-US" altLang="ko-KR" sz="1300" b="1" dirty="0"/>
          </a:p>
          <a:p>
            <a:pPr marL="358775" indent="0">
              <a:buNone/>
            </a:pPr>
            <a:r>
              <a:rPr lang="ko-KR" altLang="en-US" dirty="0" err="1"/>
              <a:t>세그웨이</a:t>
            </a:r>
            <a:r>
              <a:rPr lang="ko-KR" altLang="en-US" dirty="0"/>
              <a:t> </a:t>
            </a:r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ko-KR" altLang="en-US" dirty="0" err="1" smtClean="0"/>
              <a:t>일치시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</a:t>
            </a:r>
            <a:r>
              <a:rPr lang="ko-KR" altLang="en-US" dirty="0"/>
              <a:t>추천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컨트롤러로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형 변환</a:t>
            </a:r>
            <a:endParaRPr lang="en-US" altLang="ko-KR" dirty="0"/>
          </a:p>
          <a:p>
            <a:pPr marL="358775" indent="0">
              <a:buNone/>
            </a:pPr>
            <a:r>
              <a:rPr lang="ko-KR" altLang="en-US" dirty="0" err="1"/>
              <a:t>식별자로</a:t>
            </a:r>
            <a:r>
              <a:rPr lang="ko-KR" altLang="en-US" dirty="0"/>
              <a:t> 타입 </a:t>
            </a:r>
            <a:r>
              <a:rPr lang="ko-KR" altLang="en-US" dirty="0" smtClean="0"/>
              <a:t>업데이트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아이템 </a:t>
            </a:r>
            <a:r>
              <a:rPr lang="en-US" altLang="ko-KR" dirty="0" smtClean="0"/>
              <a:t>fetch</a:t>
            </a:r>
            <a:endParaRPr lang="en-US" altLang="ko-KR" dirty="0"/>
          </a:p>
        </p:txBody>
      </p:sp>
      <p:grpSp>
        <p:nvGrpSpPr>
          <p:cNvPr id="134" name="그룹 133"/>
          <p:cNvGrpSpPr/>
          <p:nvPr/>
        </p:nvGrpSpPr>
        <p:grpSpPr>
          <a:xfrm>
            <a:off x="2771800" y="1566928"/>
            <a:ext cx="6043708" cy="2990278"/>
            <a:chOff x="2771800" y="1566928"/>
            <a:chExt cx="6043708" cy="2990278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771800" y="1713593"/>
              <a:ext cx="5082736" cy="2843613"/>
              <a:chOff x="1598771" y="1608645"/>
              <a:chExt cx="5449994" cy="3049080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1598771" y="1665932"/>
                <a:ext cx="5449994" cy="2922043"/>
                <a:chOff x="332999" y="1620452"/>
                <a:chExt cx="5715614" cy="3064457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999" y="1620452"/>
                  <a:ext cx="5715614" cy="3064457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6" name="직사각형 85"/>
                <p:cNvSpPr/>
                <p:nvPr/>
              </p:nvSpPr>
              <p:spPr>
                <a:xfrm>
                  <a:off x="818844" y="1831974"/>
                  <a:ext cx="5216764" cy="330187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818844" y="2456817"/>
                  <a:ext cx="5216767" cy="345150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818844" y="2815782"/>
                  <a:ext cx="5216766" cy="420337"/>
                </a:xfrm>
                <a:prstGeom prst="rect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endParaRPr lang="ko-KR" altLang="en-US" sz="1100" b="1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18844" y="3250162"/>
                  <a:ext cx="5216766" cy="953280"/>
                </a:xfrm>
                <a:prstGeom prst="rect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38" tIns="45719" rIns="91438" bIns="45719" rtlCol="0" anchor="ctr"/>
                <a:lstStyle/>
                <a:p>
                  <a:pPr algn="ctr"/>
                  <a:r>
                    <a:rPr lang="en-US" altLang="ko-KR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1~2 </a:t>
                  </a:r>
                  <a:r>
                    <a:rPr lang="ko-KR" altLang="en-US" sz="1100" b="1" dirty="0" smtClean="0">
                      <a:solidFill>
                        <a:schemeClr val="bg2">
                          <a:lumMod val="50000"/>
                        </a:schemeClr>
                      </a:solidFill>
                    </a:rPr>
                    <a:t>설명과 동일한 동작</a:t>
                  </a:r>
                  <a:endParaRPr lang="ko-KR" altLang="en-US" sz="1100" b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09" name="직사각형 108"/>
              <p:cNvSpPr/>
              <p:nvPr/>
            </p:nvSpPr>
            <p:spPr>
              <a:xfrm>
                <a:off x="5180834" y="1608645"/>
                <a:ext cx="1836443" cy="304908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7426288" y="1566928"/>
              <a:ext cx="1389220" cy="2930398"/>
              <a:chOff x="7426288" y="1566928"/>
              <a:chExt cx="1389220" cy="2930398"/>
            </a:xfrm>
          </p:grpSpPr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508" y="1566928"/>
                <a:ext cx="1354000" cy="2930398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7" name="직사각형 116"/>
              <p:cNvSpPr/>
              <p:nvPr/>
            </p:nvSpPr>
            <p:spPr>
              <a:xfrm>
                <a:off x="7522369" y="2783682"/>
                <a:ext cx="1238250" cy="63817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522369" y="3436145"/>
                <a:ext cx="1238250" cy="63817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31" name="타원 130"/>
              <p:cNvSpPr/>
              <p:nvPr/>
            </p:nvSpPr>
            <p:spPr>
              <a:xfrm flipH="1">
                <a:off x="7426288" y="2691666"/>
                <a:ext cx="192162" cy="1840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15" name="타원 114"/>
              <p:cNvSpPr/>
              <p:nvPr/>
            </p:nvSpPr>
            <p:spPr>
              <a:xfrm flipH="1">
                <a:off x="7426288" y="3436145"/>
                <a:ext cx="192162" cy="1840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900" b="1" dirty="0"/>
                  <a:t>2</a:t>
                </a:r>
                <a:endParaRPr lang="ko-KR" altLang="en-US" sz="900" b="1" dirty="0"/>
              </a:p>
            </p:txBody>
          </p:sp>
        </p:grpSp>
      </p:grpSp>
      <p:sp>
        <p:nvSpPr>
          <p:cNvPr id="137" name="타원 136"/>
          <p:cNvSpPr/>
          <p:nvPr/>
        </p:nvSpPr>
        <p:spPr>
          <a:xfrm>
            <a:off x="449206" y="2091684"/>
            <a:ext cx="225569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9" name="타원 138"/>
          <p:cNvSpPr/>
          <p:nvPr/>
        </p:nvSpPr>
        <p:spPr>
          <a:xfrm>
            <a:off x="449206" y="2669534"/>
            <a:ext cx="225569" cy="216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498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345756" y="445942"/>
            <a:ext cx="1457198" cy="449086"/>
            <a:chOff x="7164288" y="445942"/>
            <a:chExt cx="1457198" cy="44908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850" y="445942"/>
              <a:ext cx="405636" cy="40563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164288" y="679584"/>
              <a:ext cx="1080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GitHub QR-Code</a:t>
              </a:r>
              <a:endParaRPr lang="ko-KR" altLang="en-US" sz="8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4" name="직사각형 13">
            <a:hlinkClick r:id="rId3"/>
          </p:cNvPr>
          <p:cNvSpPr/>
          <p:nvPr/>
        </p:nvSpPr>
        <p:spPr>
          <a:xfrm>
            <a:off x="7379790" y="385011"/>
            <a:ext cx="1478165" cy="510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5" y="987574"/>
            <a:ext cx="5987230" cy="407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5539740" y="-374632"/>
            <a:ext cx="360426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52070" y="609644"/>
            <a:ext cx="302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슬라이드 쇼 중일 때 이미지가 재생됩니다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2051720" y="2264904"/>
            <a:ext cx="5040560" cy="2107046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Autofit/>
          </a:bodyPr>
          <a:lstStyle/>
          <a:p>
            <a:pPr algn="ctr">
              <a:lnSpc>
                <a:spcPct val="125000"/>
              </a:lnSpc>
              <a:spcAft>
                <a:spcPts val="1200"/>
              </a:spcAf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앱 기능 확장 및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구현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  <a:p>
            <a:pPr algn="ctr">
              <a:lnSpc>
                <a:spcPct val="125000"/>
              </a:lnSpc>
              <a:spcAft>
                <a:spcPts val="9000"/>
              </a:spcAft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기존 스토어에 있는 앱과 사용자 가치를 고려한 개선된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기능을 구현한다면 사용성이 더욱 높아질 것이다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사용자 취향과 비슷한 영상을 추천하는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/>
            </a:r>
            <a:b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</a:b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기능 외에 기피하는 장르 비 추천 등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729883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</p:spTree>
    <p:extLst>
      <p:ext uri="{BB962C8B-B14F-4D97-AF65-F5344CB8AC3E}">
        <p14:creationId xmlns:p14="http://schemas.microsoft.com/office/powerpoint/2010/main" val="9520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105025" y="1631706"/>
            <a:ext cx="4834313" cy="685478"/>
            <a:chOff x="757583" y="1544935"/>
            <a:chExt cx="4834313" cy="6854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83" y="1544935"/>
              <a:ext cx="685478" cy="68547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784398" y="1563638"/>
              <a:ext cx="3807498" cy="648072"/>
              <a:chOff x="1784398" y="1635646"/>
              <a:chExt cx="3807498" cy="648072"/>
            </a:xfrm>
          </p:grpSpPr>
          <p:sp>
            <p:nvSpPr>
              <p:cNvPr id="34" name="왼쪽 대괄호 33"/>
              <p:cNvSpPr/>
              <p:nvPr/>
            </p:nvSpPr>
            <p:spPr>
              <a:xfrm>
                <a:off x="1784398" y="1635646"/>
                <a:ext cx="144016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/>
              <p:cNvSpPr/>
              <p:nvPr/>
            </p:nvSpPr>
            <p:spPr>
              <a:xfrm flipH="1">
                <a:off x="5384798" y="1635646"/>
                <a:ext cx="207098" cy="648072"/>
              </a:xfrm>
              <a:prstGeom prst="leftBracket">
                <a:avLst/>
              </a:prstGeom>
              <a:ln w="38100">
                <a:solidFill>
                  <a:srgbClr val="C7D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3951" y="1665902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음악파일에 접근하여 </a:t>
                </a:r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metadata</a:t>
                </a:r>
                <a:b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1600" dirty="0" smtClean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내용으로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컬렉션 뷰 내용 갱신</a:t>
                </a: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2095500" y="2750535"/>
            <a:ext cx="4843839" cy="704528"/>
            <a:chOff x="748058" y="2689634"/>
            <a:chExt cx="4843839" cy="704528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58" y="2689634"/>
              <a:ext cx="704528" cy="704528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38" name="왼쪽 대괄호 37"/>
            <p:cNvSpPr/>
            <p:nvPr/>
          </p:nvSpPr>
          <p:spPr>
            <a:xfrm>
              <a:off x="1784398" y="2721514"/>
              <a:ext cx="144016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5384798" y="2721514"/>
              <a:ext cx="207098" cy="648072"/>
            </a:xfrm>
            <a:prstGeom prst="leftBracket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6853" y="2755261"/>
              <a:ext cx="38750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AVFoundation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en-US" altLang="ko-KR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AVPlayer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사용하여 음악 재생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정지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seeking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구현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16609" y="3884191"/>
            <a:ext cx="4822729" cy="662310"/>
            <a:chOff x="769167" y="3797420"/>
            <a:chExt cx="4822729" cy="66231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67" y="3797420"/>
              <a:ext cx="662310" cy="662310"/>
            </a:xfrm>
            <a:prstGeom prst="rect">
              <a:avLst/>
            </a:prstGeom>
            <a:noFill/>
            <a:effectLst>
              <a:outerShdw blurRad="50800" dist="25400" dir="5400000" algn="t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42" name="왼쪽 대괄호 41"/>
            <p:cNvSpPr/>
            <p:nvPr/>
          </p:nvSpPr>
          <p:spPr>
            <a:xfrm>
              <a:off x="1784398" y="3804539"/>
              <a:ext cx="144016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384798" y="3804539"/>
              <a:ext cx="207098" cy="648072"/>
            </a:xfrm>
            <a:prstGeom prst="leftBracket">
              <a:avLst/>
            </a:prstGeom>
            <a:ln w="38100">
              <a:solidFill>
                <a:srgbClr val="7795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23951" y="3827534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다크모드를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구현하여 어두운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환경에서의 사용자경험을 향상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976006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1550104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메인화면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21051" y="1317962"/>
            <a:ext cx="6901898" cy="2850544"/>
            <a:chOff x="1584168" y="1228725"/>
            <a:chExt cx="6265373" cy="2587654"/>
          </a:xfrm>
        </p:grpSpPr>
        <p:grpSp>
          <p:nvGrpSpPr>
            <p:cNvPr id="8" name="그룹 7"/>
            <p:cNvGrpSpPr/>
            <p:nvPr/>
          </p:nvGrpSpPr>
          <p:grpSpPr>
            <a:xfrm>
              <a:off x="1584168" y="1580828"/>
              <a:ext cx="5064282" cy="2235551"/>
              <a:chOff x="2830498" y="984271"/>
              <a:chExt cx="5064282" cy="223555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b="39146"/>
              <a:stretch/>
            </p:blipFill>
            <p:spPr>
              <a:xfrm>
                <a:off x="2830498" y="984271"/>
                <a:ext cx="5059494" cy="2235551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2997199" y="1936750"/>
                <a:ext cx="4897581" cy="1283072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6653906" y="1228725"/>
              <a:ext cx="1195635" cy="2587654"/>
              <a:chOff x="7399288" y="1605995"/>
              <a:chExt cx="1406874" cy="3044829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9288" y="1605995"/>
                <a:ext cx="1406874" cy="3044829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직사각형 17"/>
              <p:cNvSpPr/>
              <p:nvPr/>
            </p:nvSpPr>
            <p:spPr>
              <a:xfrm flipH="1">
                <a:off x="7461250" y="2838450"/>
                <a:ext cx="1263650" cy="16065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2051720" y="4299942"/>
            <a:ext cx="50405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을 </a:t>
            </a:r>
            <a:r>
              <a:rPr lang="en-US" altLang="ko-KR" sz="1300" b="1" dirty="0" err="1"/>
              <a:t>TrackCollectionViewcell</a:t>
            </a:r>
            <a:r>
              <a:rPr lang="en-US" altLang="ko-KR" sz="1300" b="1" dirty="0"/>
              <a:t> </a:t>
            </a:r>
            <a:r>
              <a:rPr lang="ko-KR" altLang="en-US" sz="1300" b="1" dirty="0" smtClean="0"/>
              <a:t>형식의 </a:t>
            </a:r>
            <a:r>
              <a:rPr lang="ko-KR" altLang="en-US" sz="1300" b="1" dirty="0" err="1" smtClean="0"/>
              <a:t>재사용셀로</a:t>
            </a:r>
            <a:r>
              <a:rPr lang="ko-KR" altLang="en-US" sz="1300" b="1" dirty="0" smtClean="0"/>
              <a:t> 정의</a:t>
            </a:r>
            <a:endParaRPr lang="en-US" altLang="ko-KR" sz="1300" b="1" dirty="0" smtClean="0"/>
          </a:p>
          <a:p>
            <a:pPr marL="182563" indent="-182563" algn="ctr">
              <a:spcAft>
                <a:spcPts val="400"/>
              </a:spcAft>
              <a:buFont typeface="+mj-lt"/>
              <a:buAutoNum type="arabicPeriod"/>
            </a:pPr>
            <a:r>
              <a:rPr lang="en-US" altLang="ko-KR" sz="1300" b="1" dirty="0" smtClean="0"/>
              <a:t>cell</a:t>
            </a:r>
            <a:r>
              <a:rPr lang="ko-KR" altLang="en-US" sz="1300" b="1" dirty="0" smtClean="0"/>
              <a:t>의 </a:t>
            </a:r>
            <a:r>
              <a:rPr lang="en-US" altLang="ko-KR" sz="1300" b="1" dirty="0" smtClean="0"/>
              <a:t>UI</a:t>
            </a:r>
            <a:r>
              <a:rPr lang="ko-KR" altLang="en-US" sz="1300" b="1" dirty="0" smtClean="0"/>
              <a:t>를 </a:t>
            </a:r>
            <a:r>
              <a:rPr lang="ko-KR" altLang="en-US" sz="1300" b="1" dirty="0" err="1" smtClean="0"/>
              <a:t>트랙정보로</a:t>
            </a:r>
            <a:r>
              <a:rPr lang="ko-KR" altLang="en-US" sz="1300" b="1" dirty="0" smtClean="0"/>
              <a:t> 업데이트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15013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9075" y="1201220"/>
            <a:ext cx="8534400" cy="3942280"/>
            <a:chOff x="333000" y="1426510"/>
            <a:chExt cx="8291862" cy="3830244"/>
          </a:xfrm>
        </p:grpSpPr>
        <p:sp>
          <p:nvSpPr>
            <p:cNvPr id="22" name="TextBox 21"/>
            <p:cNvSpPr txBox="1"/>
            <p:nvPr/>
          </p:nvSpPr>
          <p:spPr>
            <a:xfrm>
              <a:off x="3176413" y="3650505"/>
              <a:ext cx="5040560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400" b="1" dirty="0" smtClean="0"/>
                <a:t>각 셀 클릭 시 </a:t>
              </a:r>
              <a:r>
                <a:rPr lang="en-US" altLang="ko-KR" sz="1400" b="1" dirty="0" smtClean="0"/>
                <a:t>Player</a:t>
              </a:r>
              <a:r>
                <a:rPr lang="ko-KR" altLang="en-US" sz="1400" b="1" dirty="0"/>
                <a:t>뷰컨트롤러를 </a:t>
              </a:r>
              <a:r>
                <a:rPr lang="ko-KR" alt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띄움 </a:t>
              </a:r>
              <a:endParaRPr lang="en-US" altLang="ko-KR" sz="14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82563" lvl="2" indent="-182563">
                <a:spcAft>
                  <a:spcPts val="400"/>
                </a:spcAft>
                <a:buFont typeface="+mj-lt"/>
                <a:buAutoNum type="arabicPeriod"/>
              </a:pP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playerVC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en-US" altLang="ko-KR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: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PlayerViewController</a:t>
              </a: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로 형 변환 후 할당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marL="182563" lvl="2" indent="-182563">
                <a:spcAft>
                  <a:spcPts val="400"/>
                </a:spcAft>
                <a:buFont typeface="+mj-lt"/>
                <a:buAutoNum type="arabicPeriod"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선택한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indexPath</a:t>
              </a: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의 </a:t>
              </a: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정보로 </a:t>
              </a:r>
              <a:r>
                <a:rPr lang="en-US" altLang="ko-KR" sz="1200" b="1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playerVC</a:t>
              </a: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의 현재 아이템을 교체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67410" r="13536" b="516"/>
            <a:stretch/>
          </p:blipFill>
          <p:spPr>
            <a:xfrm>
              <a:off x="3100214" y="1967940"/>
              <a:ext cx="5524648" cy="1487992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0" name="그룹 29"/>
            <p:cNvGrpSpPr/>
            <p:nvPr/>
          </p:nvGrpSpPr>
          <p:grpSpPr>
            <a:xfrm>
              <a:off x="333000" y="1426510"/>
              <a:ext cx="2514773" cy="3830244"/>
              <a:chOff x="6576059" y="1325219"/>
              <a:chExt cx="2169911" cy="3304986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6576059" y="1325219"/>
                <a:ext cx="1588271" cy="3190746"/>
                <a:chOff x="6675119" y="1325219"/>
                <a:chExt cx="1588271" cy="3190746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6736990" y="1325219"/>
                  <a:ext cx="1526400" cy="3063600"/>
                </a:xfrm>
                <a:prstGeom prst="rect">
                  <a:avLst/>
                </a:prstGeom>
                <a:blipFill dpi="0" rotWithShape="1">
                  <a:blip r:embed="rId4">
                    <a:alphaModFix amt="48000"/>
                  </a:blip>
                  <a:srcRect/>
                  <a:stretch>
                    <a:fillRect l="8" r="8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 rot="10800000">
                  <a:off x="6675119" y="2958502"/>
                  <a:ext cx="1558701" cy="1557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86000">
                      <a:schemeClr val="bg1"/>
                    </a:gs>
                  </a:gsLst>
                  <a:lin ang="16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8866" y="1779662"/>
                <a:ext cx="1317104" cy="2850543"/>
              </a:xfrm>
              <a:prstGeom prst="roundRect">
                <a:avLst>
                  <a:gd name="adj" fmla="val 4480"/>
                </a:avLst>
              </a:prstGeom>
              <a:effectLst>
                <a:outerShdw blurRad="228600" dist="50800" dir="624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0223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785030" y="1340290"/>
            <a:ext cx="4759112" cy="2982277"/>
            <a:chOff x="1115616" y="1168707"/>
            <a:chExt cx="4759112" cy="2982277"/>
          </a:xfrm>
        </p:grpSpPr>
        <p:grpSp>
          <p:nvGrpSpPr>
            <p:cNvPr id="16" name="그룹 15"/>
            <p:cNvGrpSpPr/>
            <p:nvPr/>
          </p:nvGrpSpPr>
          <p:grpSpPr>
            <a:xfrm>
              <a:off x="1115616" y="1168707"/>
              <a:ext cx="4759112" cy="2982277"/>
              <a:chOff x="1115616" y="1168707"/>
              <a:chExt cx="4759112" cy="2982277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115616" y="1168707"/>
                <a:ext cx="4759112" cy="2982277"/>
                <a:chOff x="3706894" y="2463669"/>
                <a:chExt cx="4864610" cy="3048387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3706895" y="2463669"/>
                  <a:ext cx="4864609" cy="3048387"/>
                  <a:chOff x="3706895" y="2463669"/>
                  <a:chExt cx="4864609" cy="3048387"/>
                </a:xfrm>
              </p:grpSpPr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5450" r="12718" b="93834"/>
                  <a:stretch/>
                </p:blipFill>
                <p:spPr>
                  <a:xfrm>
                    <a:off x="3706895" y="2463669"/>
                    <a:ext cx="4864608" cy="994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8" name="그림 17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14420" r="12718" b="71523"/>
                  <a:stretch/>
                </p:blipFill>
                <p:spPr>
                  <a:xfrm>
                    <a:off x="3706896" y="2563126"/>
                    <a:ext cx="4864608" cy="195374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15" name="그림 1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2421" r="11731" b="50300"/>
                  <a:stretch/>
                </p:blipFill>
                <p:spPr>
                  <a:xfrm>
                    <a:off x="3707904" y="4511899"/>
                    <a:ext cx="4863600" cy="100015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7" name="직사각형 6"/>
                <p:cNvSpPr/>
                <p:nvPr/>
              </p:nvSpPr>
              <p:spPr>
                <a:xfrm>
                  <a:off x="3706894" y="2463669"/>
                  <a:ext cx="4864609" cy="304838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직사각형 26"/>
              <p:cNvSpPr/>
              <p:nvPr/>
            </p:nvSpPr>
            <p:spPr>
              <a:xfrm flipH="1">
                <a:off x="1549478" y="1826130"/>
                <a:ext cx="4325245" cy="132982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flipH="1">
                <a:off x="1549477" y="3168650"/>
                <a:ext cx="4325245" cy="97927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ko-KR" altLang="en-US" sz="1100" b="1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655961" y="3484339"/>
              <a:ext cx="108000" cy="336600"/>
              <a:chOff x="1655961" y="3484339"/>
              <a:chExt cx="108000" cy="33660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1655961" y="34843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1</a:t>
                </a:r>
                <a:endParaRPr lang="ko-KR" altLang="en-US" sz="500" b="1" dirty="0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655961" y="35986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/>
                  <a:t>2</a:t>
                </a:r>
                <a:endParaRPr lang="ko-KR" altLang="en-US" sz="500" b="1" dirty="0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55961" y="3712939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500" b="1" dirty="0" smtClean="0"/>
                  <a:t>3</a:t>
                </a:r>
                <a:endParaRPr lang="ko-KR" altLang="en-US" sz="500" b="1" dirty="0"/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484878" y="1316097"/>
            <a:ext cx="1128887" cy="1201648"/>
            <a:chOff x="338113" y="1316097"/>
            <a:chExt cx="1128887" cy="1201648"/>
          </a:xfrm>
        </p:grpSpPr>
        <p:sp>
          <p:nvSpPr>
            <p:cNvPr id="22" name="TextBox 21"/>
            <p:cNvSpPr txBox="1"/>
            <p:nvPr/>
          </p:nvSpPr>
          <p:spPr>
            <a:xfrm>
              <a:off x="338113" y="1563638"/>
              <a:ext cx="1128887" cy="95410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ko-KR" altLang="en-US" sz="1400" b="1" dirty="0" err="1" smtClean="0"/>
                <a:t>뷰로드</a:t>
              </a:r>
              <a:r>
                <a:rPr lang="ko-KR" altLang="en-US" sz="1400" b="1" dirty="0"/>
                <a:t> </a:t>
              </a:r>
              <a:r>
                <a:rPr lang="ko-KR" altLang="en-US" sz="1400" b="1" dirty="0" smtClean="0"/>
                <a:t>시 </a:t>
              </a:r>
              <a:r>
                <a:rPr lang="en-US" altLang="ko-KR" sz="1400" b="1" dirty="0"/>
                <a:t>play</a:t>
              </a:r>
              <a:r>
                <a:rPr lang="ko-KR" altLang="en-US" sz="1400" b="1" dirty="0"/>
                <a:t>버튼과 </a:t>
              </a:r>
              <a:r>
                <a:rPr lang="ko-KR" altLang="en-US" sz="1400" b="1" dirty="0" smtClean="0"/>
                <a:t>재생 시간을 갱신</a:t>
              </a:r>
              <a:endParaRPr lang="en-US" altLang="ko-KR" sz="1200" b="1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52611" y="1316097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84878" y="2976410"/>
            <a:ext cx="1138440" cy="1380024"/>
            <a:chOff x="328560" y="2998716"/>
            <a:chExt cx="1138440" cy="1380024"/>
          </a:xfrm>
        </p:grpSpPr>
        <p:sp>
          <p:nvSpPr>
            <p:cNvPr id="24" name="타원 23"/>
            <p:cNvSpPr/>
            <p:nvPr/>
          </p:nvSpPr>
          <p:spPr>
            <a:xfrm>
              <a:off x="352611" y="2998716"/>
              <a:ext cx="216000" cy="2160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8113" y="3246257"/>
              <a:ext cx="1128887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>
                <a:spcAft>
                  <a:spcPts val="400"/>
                </a:spcAft>
                <a:buNone/>
              </a:pPr>
              <a:r>
                <a:rPr lang="en-US" altLang="ko-KR" sz="1400" b="1" dirty="0"/>
                <a:t>Seeking </a:t>
              </a:r>
              <a:r>
                <a:rPr lang="en-US" altLang="ko-KR" sz="1400" b="1" dirty="0" smtClean="0"/>
                <a:t/>
              </a:r>
              <a:br>
                <a:rPr lang="en-US" altLang="ko-KR" sz="1400" b="1" dirty="0" smtClean="0"/>
              </a:br>
              <a:r>
                <a:rPr lang="ko-KR" altLang="en-US" sz="1400" b="1" dirty="0" smtClean="0"/>
                <a:t>구현</a:t>
              </a:r>
              <a:endParaRPr lang="en-US" altLang="ko-KR" sz="1400" b="1" dirty="0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328560" y="3795888"/>
              <a:ext cx="1060939" cy="582852"/>
              <a:chOff x="381796" y="3828290"/>
              <a:chExt cx="1321346" cy="725912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483912" y="3828290"/>
                <a:ext cx="1219230" cy="725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재생하려는 구간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/>
                </a:r>
                <a:b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</a:br>
                <a:r>
                  <a:rPr lang="ko-KR" altLang="en-US" sz="85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재생구간</a:t>
                </a:r>
                <a:r>
                  <a:rPr lang="ko-KR" altLang="en-US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계산 </a:t>
                </a:r>
                <a:r>
                  <a:rPr lang="en-US" altLang="ko-KR" sz="850" b="1" dirty="0" smtClean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seek</a:t>
                </a:r>
                <a:r>
                  <a:rPr lang="ko-KR" altLang="en-US" sz="850" b="1" dirty="0" err="1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메소드</a:t>
                </a:r>
                <a:r>
                  <a:rPr lang="ko-KR" altLang="en-US" sz="850" b="1" dirty="0">
                    <a:solidFill>
                      <a:schemeClr val="bg1">
                        <a:lumMod val="50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 호출</a:t>
                </a: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381796" y="3919420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1</a:t>
                </a:r>
                <a:endParaRPr lang="ko-KR" altLang="en-US" sz="600" b="1" dirty="0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381796" y="4127059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/>
                  <a:t>2</a:t>
                </a:r>
                <a:endParaRPr lang="ko-KR" altLang="en-US" sz="600" b="1" dirty="0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81796" y="4334698"/>
                <a:ext cx="154188" cy="1541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r>
                  <a:rPr lang="en-US" altLang="ko-KR" sz="600" b="1" dirty="0" smtClean="0"/>
                  <a:t>3</a:t>
                </a:r>
                <a:endParaRPr lang="ko-KR" altLang="en-US" sz="600" b="1" dirty="0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6341963" y="539985"/>
            <a:ext cx="2317159" cy="4603515"/>
            <a:chOff x="6341963" y="539985"/>
            <a:chExt cx="2317159" cy="4603515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341963" y="539985"/>
              <a:ext cx="2302793" cy="460351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10" b="14342"/>
            <a:stretch/>
          </p:blipFill>
          <p:spPr>
            <a:xfrm>
              <a:off x="6341963" y="3686311"/>
              <a:ext cx="2317159" cy="634283"/>
            </a:xfrm>
            <a:prstGeom prst="roundRect">
              <a:avLst>
                <a:gd name="adj" fmla="val 448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127000" dist="50800" dir="6240000" algn="tl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276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13972" y="483518"/>
            <a:ext cx="7716056" cy="4419554"/>
            <a:chOff x="713972" y="483518"/>
            <a:chExt cx="7716056" cy="4419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713972" y="1222266"/>
              <a:ext cx="6128491" cy="2861779"/>
              <a:chOff x="713972" y="1181727"/>
              <a:chExt cx="6128491" cy="286177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713972" y="1233844"/>
                <a:ext cx="6128491" cy="2757545"/>
                <a:chOff x="956827" y="1225693"/>
                <a:chExt cx="5911495" cy="2659907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956827" y="1225693"/>
                  <a:ext cx="5911494" cy="2659907"/>
                  <a:chOff x="3458511" y="5348288"/>
                  <a:chExt cx="4863600" cy="2188403"/>
                </a:xfrm>
              </p:grpSpPr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9730" b="42821"/>
                  <a:stretch/>
                </p:blipFill>
                <p:spPr>
                  <a:xfrm>
                    <a:off x="3458511" y="5348288"/>
                    <a:ext cx="4863600" cy="903287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  <p:pic>
                <p:nvPicPr>
                  <p:cNvPr id="37" name="그림 3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89091" b="297"/>
                  <a:stretch/>
                </p:blipFill>
                <p:spPr>
                  <a:xfrm>
                    <a:off x="3458511" y="6249590"/>
                    <a:ext cx="4863600" cy="1287101"/>
                  </a:xfrm>
                  <a:prstGeom prst="rect">
                    <a:avLst/>
                  </a:prstGeom>
                  <a:ln w="9525">
                    <a:noFill/>
                  </a:ln>
                </p:spPr>
              </p:pic>
            </p:grpSp>
            <p:sp>
              <p:nvSpPr>
                <p:cNvPr id="6" name="직사각형 5"/>
                <p:cNvSpPr/>
                <p:nvPr/>
              </p:nvSpPr>
              <p:spPr>
                <a:xfrm>
                  <a:off x="956828" y="1225693"/>
                  <a:ext cx="5911494" cy="265990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 rot="5400000">
                <a:off x="4648509" y="1969314"/>
                <a:ext cx="2861779" cy="128660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86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4"/>
            <a:srcRect t="1" b="1645"/>
            <a:stretch/>
          </p:blipFill>
          <p:spPr>
            <a:xfrm>
              <a:off x="6219256" y="483518"/>
              <a:ext cx="2210772" cy="441955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197718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플레이어화면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78002" y="4201216"/>
            <a:ext cx="518799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lvl="2" algn="ctr">
              <a:spcAft>
                <a:spcPts val="400"/>
              </a:spcAft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곡이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재생중일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때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 2.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상태일 시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재생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플레이 컨트롤 버튼 이미지 업데이트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10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 flip="none" rotWithShape="1">
            <a:gsLst>
              <a:gs pos="0">
                <a:srgbClr val="5E97E1"/>
              </a:gs>
              <a:gs pos="92000">
                <a:srgbClr val="5E97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713972" y="1222266"/>
            <a:ext cx="6128491" cy="2861779"/>
            <a:chOff x="713972" y="1181727"/>
            <a:chExt cx="6128491" cy="2861779"/>
          </a:xfrm>
        </p:grpSpPr>
        <p:grpSp>
          <p:nvGrpSpPr>
            <p:cNvPr id="17" name="그룹 16"/>
            <p:cNvGrpSpPr/>
            <p:nvPr/>
          </p:nvGrpSpPr>
          <p:grpSpPr>
            <a:xfrm>
              <a:off x="713972" y="1233844"/>
              <a:ext cx="6128491" cy="2757545"/>
              <a:chOff x="956827" y="1225693"/>
              <a:chExt cx="5911495" cy="265990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956827" y="1225693"/>
                <a:ext cx="5911494" cy="2659907"/>
                <a:chOff x="3458511" y="5348288"/>
                <a:chExt cx="4863600" cy="2188403"/>
              </a:xfrm>
            </p:grpSpPr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49730" b="42821"/>
                <a:stretch/>
              </p:blipFill>
              <p:spPr>
                <a:xfrm>
                  <a:off x="3458511" y="5348288"/>
                  <a:ext cx="4863600" cy="903287"/>
                </a:xfrm>
                <a:prstGeom prst="rect">
                  <a:avLst/>
                </a:prstGeom>
                <a:ln w="9525">
                  <a:noFill/>
                </a:ln>
              </p:spPr>
            </p:pic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89091" b="297"/>
                <a:stretch/>
              </p:blipFill>
              <p:spPr>
                <a:xfrm>
                  <a:off x="3458511" y="6249590"/>
                  <a:ext cx="4863600" cy="1287101"/>
                </a:xfrm>
                <a:prstGeom prst="rect">
                  <a:avLst/>
                </a:prstGeom>
                <a:ln w="9525">
                  <a:noFill/>
                </a:ln>
              </p:spPr>
            </p:pic>
          </p:grpSp>
          <p:sp>
            <p:nvSpPr>
              <p:cNvPr id="6" name="직사각형 5"/>
              <p:cNvSpPr/>
              <p:nvPr/>
            </p:nvSpPr>
            <p:spPr>
              <a:xfrm>
                <a:off x="956828" y="1225693"/>
                <a:ext cx="5911494" cy="2659907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 rot="5400000">
              <a:off x="4648509" y="1969314"/>
              <a:ext cx="2861779" cy="128660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6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2386673" y="411511"/>
            <a:ext cx="2330766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- Dark mode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2072" y="843558"/>
            <a:ext cx="3456384" cy="157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000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메인화면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곡리스트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컬렉션뷰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이용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플레이어화면 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모달로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 띄움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재생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곡준비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해당 곡 재생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AVFoundation</a:t>
            </a:r>
            <a:endParaRPr lang="en-US" altLang="ko-KR" sz="1050" b="1" strike="sngStrik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en-US" altLang="ko-KR" sz="1050" b="1" strike="sngStrike" dirty="0" err="1">
                <a:solidFill>
                  <a:schemeClr val="bg1">
                    <a:lumMod val="75000"/>
                  </a:schemeClr>
                </a:solidFill>
              </a:rPr>
              <a:t>AVPlayer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 : </a:t>
            </a:r>
            <a:r>
              <a:rPr lang="ko-KR" altLang="en-US" sz="1050" b="1" strike="sngStrike" dirty="0" err="1">
                <a:solidFill>
                  <a:schemeClr val="bg1">
                    <a:lumMod val="75000"/>
                  </a:schemeClr>
                </a:solidFill>
              </a:rPr>
              <a:t>재생정지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050" b="1" strike="sngStrike" dirty="0">
                <a:solidFill>
                  <a:schemeClr val="bg1">
                    <a:lumMod val="75000"/>
                  </a:schemeClr>
                </a:solidFill>
              </a:rPr>
              <a:t>슬라이더 구간</a:t>
            </a:r>
            <a:r>
              <a:rPr lang="en-US" altLang="ko-KR" sz="1050" b="1" strike="sngStrike" dirty="0">
                <a:solidFill>
                  <a:schemeClr val="bg1">
                    <a:lumMod val="75000"/>
                  </a:schemeClr>
                </a:solidFill>
              </a:rPr>
              <a:t>seeking</a:t>
            </a:r>
          </a:p>
          <a:p>
            <a:pPr marL="0" indent="0">
              <a:buNone/>
            </a:pPr>
            <a:r>
              <a:rPr lang="en-US" altLang="ko-KR" sz="1050" b="1" dirty="0"/>
              <a:t>- Dark mode</a:t>
            </a:r>
          </a:p>
          <a:p>
            <a:pPr marL="0" indent="0">
              <a:buNone/>
            </a:pPr>
            <a:r>
              <a:rPr lang="en-US" altLang="ko-KR" sz="1050" b="1" dirty="0"/>
              <a:t>3. </a:t>
            </a:r>
            <a:r>
              <a:rPr lang="ko-KR" altLang="en-US" sz="1050" b="1" dirty="0" err="1"/>
              <a:t>다크</a:t>
            </a:r>
            <a:r>
              <a:rPr lang="en-US" altLang="ko-KR" sz="1050" b="1" dirty="0"/>
              <a:t>, </a:t>
            </a:r>
            <a:r>
              <a:rPr lang="ko-KR" altLang="en-US" sz="1050" b="1" dirty="0" err="1"/>
              <a:t>라이트모드</a:t>
            </a:r>
            <a:r>
              <a:rPr lang="ko-KR" altLang="en-US" sz="1050" b="1" dirty="0"/>
              <a:t> 대응</a:t>
            </a:r>
            <a:endParaRPr lang="en-US" altLang="ko-KR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1994777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동작설명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084166" y="548223"/>
            <a:ext cx="2448271" cy="4340333"/>
            <a:chOff x="6084166" y="548223"/>
            <a:chExt cx="2448271" cy="434033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552" y="548223"/>
              <a:ext cx="1895500" cy="4102338"/>
            </a:xfrm>
            <a:prstGeom prst="roundRect">
              <a:avLst>
                <a:gd name="adj" fmla="val 4480"/>
              </a:avLst>
            </a:prstGeom>
            <a:effectLst>
              <a:outerShdw blurRad="228600" dist="50800" dir="624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직사각형 18"/>
            <p:cNvSpPr/>
            <p:nvPr/>
          </p:nvSpPr>
          <p:spPr>
            <a:xfrm rot="10800000">
              <a:off x="6084166" y="3579861"/>
              <a:ext cx="2448271" cy="1308695"/>
            </a:xfrm>
            <a:prstGeom prst="rect">
              <a:avLst/>
            </a:prstGeom>
            <a:gradFill flip="none" rotWithShape="1">
              <a:gsLst>
                <a:gs pos="16000">
                  <a:schemeClr val="bg1">
                    <a:alpha val="0"/>
                  </a:schemeClr>
                </a:gs>
                <a:gs pos="81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978002" y="4201216"/>
            <a:ext cx="518799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lvl="2" algn="ctr">
              <a:spcAft>
                <a:spcPts val="400"/>
              </a:spcAft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곡이 </a:t>
            </a:r>
            <a:r>
              <a:rPr lang="ko-KR" altLang="en-US" sz="1200" b="1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재생중일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때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 2.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정지 상태일 시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곡 재생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/>
            </a:r>
            <a:b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</a:b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플레이 컨트롤 버튼 이미지 업데이트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4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5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Words>472</Words>
  <Application>Microsoft Office PowerPoint</Application>
  <PresentationFormat>화면 슬라이드 쇼(16:9)</PresentationFormat>
  <Paragraphs>139</Paragraphs>
  <Slides>22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Arial</vt:lpstr>
      <vt:lpstr>한수원 한돋움</vt:lpstr>
      <vt:lpstr>맑은 고딕</vt:lpstr>
      <vt:lpstr>한수원 한돋움 Bold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528</cp:revision>
  <cp:lastPrinted>2021-04-29T00:39:51Z</cp:lastPrinted>
  <dcterms:created xsi:type="dcterms:W3CDTF">2021-04-11T06:29:46Z</dcterms:created>
  <dcterms:modified xsi:type="dcterms:W3CDTF">2021-05-18T07:24:38Z</dcterms:modified>
</cp:coreProperties>
</file>